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66" r:id="rId5"/>
    <p:sldId id="262" r:id="rId6"/>
    <p:sldId id="259" r:id="rId7"/>
    <p:sldId id="264" r:id="rId8"/>
    <p:sldId id="265" r:id="rId9"/>
  </p:sldIdLst>
  <p:sldSz cx="18288000" cy="10287000"/>
  <p:notesSz cx="6858000" cy="9144000"/>
  <p:embeddedFontLst>
    <p:embeddedFont>
      <p:font typeface="Bebas Neue Bold" panose="020B0604020202020204" charset="0"/>
      <p:regular r:id="rId10"/>
    </p:embeddedFon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Poppins" panose="00000500000000000000" pitchFamily="2" charset="0"/>
      <p:regular r:id="rId15"/>
      <p:bold r:id="rId16"/>
    </p:embeddedFont>
    <p:embeddedFont>
      <p:font typeface="Poppins Bold" panose="00000800000000000000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hyperlink" Target="https://www.earthdata.nasa.gov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ython.langchain.com/docs/integrations/llms/openai/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16334" y="3897928"/>
            <a:ext cx="16977618" cy="6891000"/>
            <a:chOff x="0" y="0"/>
            <a:chExt cx="4471471" cy="18149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71471" cy="1814914"/>
            </a:xfrm>
            <a:custGeom>
              <a:avLst/>
              <a:gdLst/>
              <a:ahLst/>
              <a:cxnLst/>
              <a:rect l="l" t="t" r="r" b="b"/>
              <a:pathLst>
                <a:path w="4471471" h="1814914">
                  <a:moveTo>
                    <a:pt x="0" y="0"/>
                  </a:moveTo>
                  <a:lnTo>
                    <a:pt x="4471471" y="0"/>
                  </a:lnTo>
                  <a:lnTo>
                    <a:pt x="4471471" y="1814914"/>
                  </a:lnTo>
                  <a:lnTo>
                    <a:pt x="0" y="1814914"/>
                  </a:lnTo>
                  <a:close/>
                </a:path>
              </a:pathLst>
            </a:custGeom>
            <a:gradFill rotWithShape="1">
              <a:gsLst>
                <a:gs pos="0">
                  <a:srgbClr val="262F0E">
                    <a:alpha val="0"/>
                  </a:srgbClr>
                </a:gs>
                <a:gs pos="100000">
                  <a:srgbClr val="262F0E">
                    <a:alpha val="49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471471" cy="1891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47398" y="6568963"/>
            <a:ext cx="2175558" cy="2035751"/>
            <a:chOff x="0" y="-332190"/>
            <a:chExt cx="572987" cy="536164"/>
          </a:xfrm>
        </p:grpSpPr>
        <p:sp>
          <p:nvSpPr>
            <p:cNvPr id="7" name="Freeform 7"/>
            <p:cNvSpPr/>
            <p:nvPr/>
          </p:nvSpPr>
          <p:spPr>
            <a:xfrm>
              <a:off x="243348" y="-332190"/>
              <a:ext cx="329639" cy="203974"/>
            </a:xfrm>
            <a:custGeom>
              <a:avLst/>
              <a:gdLst/>
              <a:ahLst/>
              <a:cxnLst/>
              <a:rect l="l" t="t" r="r" b="b"/>
              <a:pathLst>
                <a:path w="329639" h="203974">
                  <a:moveTo>
                    <a:pt x="101987" y="0"/>
                  </a:moveTo>
                  <a:lnTo>
                    <a:pt x="227652" y="0"/>
                  </a:lnTo>
                  <a:cubicBezTo>
                    <a:pt x="283977" y="0"/>
                    <a:pt x="329639" y="45661"/>
                    <a:pt x="329639" y="101987"/>
                  </a:cubicBezTo>
                  <a:lnTo>
                    <a:pt x="329639" y="101987"/>
                  </a:lnTo>
                  <a:cubicBezTo>
                    <a:pt x="329639" y="158313"/>
                    <a:pt x="283977" y="203974"/>
                    <a:pt x="227652" y="203974"/>
                  </a:cubicBezTo>
                  <a:lnTo>
                    <a:pt x="101987" y="203974"/>
                  </a:lnTo>
                  <a:cubicBezTo>
                    <a:pt x="45661" y="203974"/>
                    <a:pt x="0" y="158313"/>
                    <a:pt x="0" y="101987"/>
                  </a:cubicBezTo>
                  <a:lnTo>
                    <a:pt x="0" y="101987"/>
                  </a:lnTo>
                  <a:cubicBezTo>
                    <a:pt x="0" y="45661"/>
                    <a:pt x="45661" y="0"/>
                    <a:pt x="1019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329639" cy="270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390602" y="6587202"/>
            <a:ext cx="2482594" cy="774465"/>
            <a:chOff x="0" y="0"/>
            <a:chExt cx="653852" cy="2039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53852" cy="203974"/>
            </a:xfrm>
            <a:custGeom>
              <a:avLst/>
              <a:gdLst/>
              <a:ahLst/>
              <a:cxnLst/>
              <a:rect l="l" t="t" r="r" b="b"/>
              <a:pathLst>
                <a:path w="653852" h="203974">
                  <a:moveTo>
                    <a:pt x="101987" y="0"/>
                  </a:moveTo>
                  <a:lnTo>
                    <a:pt x="551865" y="0"/>
                  </a:lnTo>
                  <a:cubicBezTo>
                    <a:pt x="608191" y="0"/>
                    <a:pt x="653852" y="45661"/>
                    <a:pt x="653852" y="101987"/>
                  </a:cubicBezTo>
                  <a:lnTo>
                    <a:pt x="653852" y="101987"/>
                  </a:lnTo>
                  <a:cubicBezTo>
                    <a:pt x="653852" y="158313"/>
                    <a:pt x="608191" y="203974"/>
                    <a:pt x="551865" y="203974"/>
                  </a:cubicBezTo>
                  <a:lnTo>
                    <a:pt x="101987" y="203974"/>
                  </a:lnTo>
                  <a:cubicBezTo>
                    <a:pt x="45661" y="203974"/>
                    <a:pt x="0" y="158313"/>
                    <a:pt x="0" y="101987"/>
                  </a:cubicBezTo>
                  <a:lnTo>
                    <a:pt x="0" y="101987"/>
                  </a:lnTo>
                  <a:cubicBezTo>
                    <a:pt x="0" y="45661"/>
                    <a:pt x="45661" y="0"/>
                    <a:pt x="1019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653852" cy="270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5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21813" y="3759693"/>
            <a:ext cx="13770587" cy="1279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423"/>
              </a:lnSpc>
            </a:pPr>
            <a:r>
              <a:rPr lang="en-US" sz="400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Leveraging Earth Observation data for informed agricultural decision-making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5498993" y="6947656"/>
            <a:ext cx="59632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6744950" y="-786376"/>
            <a:ext cx="1899866" cy="11859752"/>
            <a:chOff x="0" y="0"/>
            <a:chExt cx="500376" cy="312355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0376" cy="3123556"/>
            </a:xfrm>
            <a:custGeom>
              <a:avLst/>
              <a:gdLst/>
              <a:ahLst/>
              <a:cxnLst/>
              <a:rect l="l" t="t" r="r" b="b"/>
              <a:pathLst>
                <a:path w="500376" h="3123556">
                  <a:moveTo>
                    <a:pt x="0" y="0"/>
                  </a:moveTo>
                  <a:lnTo>
                    <a:pt x="500376" y="0"/>
                  </a:lnTo>
                  <a:lnTo>
                    <a:pt x="500376" y="3123556"/>
                  </a:lnTo>
                  <a:lnTo>
                    <a:pt x="0" y="3123556"/>
                  </a:lnTo>
                  <a:close/>
                </a:path>
              </a:pathLst>
            </a:custGeom>
            <a:solidFill>
              <a:srgbClr val="262F0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500376" cy="3199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017955" y="5308337"/>
            <a:ext cx="3726246" cy="1874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 b="1" spc="7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Amish Electricians  </a:t>
            </a:r>
          </a:p>
          <a:p>
            <a:pPr algn="l">
              <a:lnSpc>
                <a:spcPts val="3700"/>
              </a:lnSpc>
              <a:spcBef>
                <a:spcPct val="0"/>
              </a:spcBef>
            </a:pPr>
            <a:r>
              <a:rPr lang="en-US" sz="2643" spc="7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					</a:t>
            </a:r>
          </a:p>
          <a:p>
            <a:pPr algn="l">
              <a:lnSpc>
                <a:spcPts val="3700"/>
              </a:lnSpc>
              <a:spcBef>
                <a:spcPct val="0"/>
              </a:spcBef>
            </a:pPr>
            <a:endParaRPr lang="en-US" sz="2643" spc="7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44016" y="6836417"/>
            <a:ext cx="2108567" cy="334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1"/>
              </a:lnSpc>
            </a:pPr>
            <a:r>
              <a:rPr lang="en-US" sz="2440" b="1" dirty="0">
                <a:solidFill>
                  <a:srgbClr val="ADB858"/>
                </a:solidFill>
                <a:latin typeface="Poppins Bold"/>
                <a:ea typeface="Poppins Bold"/>
                <a:cs typeface="Poppins Bold"/>
                <a:sym typeface="Poppins Bold"/>
              </a:rPr>
              <a:t>Start Now</a:t>
            </a:r>
          </a:p>
        </p:txBody>
      </p:sp>
      <p:sp>
        <p:nvSpPr>
          <p:cNvPr id="20" name="Freeform 20"/>
          <p:cNvSpPr/>
          <p:nvPr/>
        </p:nvSpPr>
        <p:spPr>
          <a:xfrm rot="-2564688">
            <a:off x="15859571" y="5694093"/>
            <a:ext cx="1832192" cy="2990225"/>
          </a:xfrm>
          <a:custGeom>
            <a:avLst/>
            <a:gdLst/>
            <a:ahLst/>
            <a:cxnLst/>
            <a:rect l="l" t="t" r="r" b="b"/>
            <a:pathLst>
              <a:path w="1832192" h="2990225">
                <a:moveTo>
                  <a:pt x="0" y="0"/>
                </a:moveTo>
                <a:lnTo>
                  <a:pt x="1832192" y="0"/>
                </a:lnTo>
                <a:lnTo>
                  <a:pt x="1832192" y="2990225"/>
                </a:lnTo>
                <a:lnTo>
                  <a:pt x="0" y="2990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912399" y="975561"/>
            <a:ext cx="596325" cy="512094"/>
          </a:xfrm>
          <a:custGeom>
            <a:avLst/>
            <a:gdLst/>
            <a:ahLst/>
            <a:cxnLst/>
            <a:rect l="l" t="t" r="r" b="b"/>
            <a:pathLst>
              <a:path w="596325" h="512094">
                <a:moveTo>
                  <a:pt x="0" y="0"/>
                </a:moveTo>
                <a:lnTo>
                  <a:pt x="596325" y="0"/>
                </a:lnTo>
                <a:lnTo>
                  <a:pt x="596325" y="512094"/>
                </a:lnTo>
                <a:lnTo>
                  <a:pt x="0" y="5120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882294" y="1120302"/>
            <a:ext cx="2275039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3948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Agri DASH</a:t>
            </a: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9A615660-CF55-50CC-0B78-97CF1CFF5CA4}"/>
              </a:ext>
            </a:extLst>
          </p:cNvPr>
          <p:cNvSpPr txBox="1"/>
          <p:nvPr/>
        </p:nvSpPr>
        <p:spPr>
          <a:xfrm>
            <a:off x="5638800" y="2611840"/>
            <a:ext cx="13770587" cy="1322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423"/>
              </a:lnSpc>
            </a:pPr>
            <a:r>
              <a:rPr lang="en-US" sz="600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NASA SPACE APPS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86015" flipH="1">
            <a:off x="16702502" y="578935"/>
            <a:ext cx="1113595" cy="1817440"/>
          </a:xfrm>
          <a:custGeom>
            <a:avLst/>
            <a:gdLst/>
            <a:ahLst/>
            <a:cxnLst/>
            <a:rect l="l" t="t" r="r" b="b"/>
            <a:pathLst>
              <a:path w="1113595" h="1817440">
                <a:moveTo>
                  <a:pt x="1113596" y="0"/>
                </a:moveTo>
                <a:lnTo>
                  <a:pt x="0" y="0"/>
                </a:lnTo>
                <a:lnTo>
                  <a:pt x="0" y="1817440"/>
                </a:lnTo>
                <a:lnTo>
                  <a:pt x="1113596" y="1817440"/>
                </a:lnTo>
                <a:lnTo>
                  <a:pt x="11135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954444" y="5895447"/>
            <a:ext cx="22196888" cy="4896035"/>
            <a:chOff x="0" y="0"/>
            <a:chExt cx="5846094" cy="12894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46094" cy="1289491"/>
            </a:xfrm>
            <a:custGeom>
              <a:avLst/>
              <a:gdLst/>
              <a:ahLst/>
              <a:cxnLst/>
              <a:rect l="l" t="t" r="r" b="b"/>
              <a:pathLst>
                <a:path w="5846094" h="1289491">
                  <a:moveTo>
                    <a:pt x="0" y="0"/>
                  </a:moveTo>
                  <a:lnTo>
                    <a:pt x="5846094" y="0"/>
                  </a:lnTo>
                  <a:lnTo>
                    <a:pt x="5846094" y="1289491"/>
                  </a:lnTo>
                  <a:lnTo>
                    <a:pt x="0" y="12894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5846094" cy="13656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628809" y="1508789"/>
            <a:ext cx="9030381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0"/>
              </a:lnSpc>
            </a:pPr>
            <a:r>
              <a:rPr lang="en-US" sz="7755" b="1" dirty="0">
                <a:solidFill>
                  <a:srgbClr val="ADB85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MEET OUR TEAM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56172" y="7080517"/>
            <a:ext cx="3136027" cy="438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89"/>
              </a:lnSpc>
              <a:spcBef>
                <a:spcPct val="0"/>
              </a:spcBef>
            </a:pPr>
            <a:r>
              <a:rPr lang="en-US" sz="2563" spc="76" dirty="0">
                <a:solidFill>
                  <a:srgbClr val="ADB858"/>
                </a:solidFill>
                <a:latin typeface="Poppins"/>
                <a:ea typeface="Poppins"/>
                <a:cs typeface="Poppins"/>
                <a:sym typeface="Poppins"/>
              </a:rPr>
              <a:t>Dominic </a:t>
            </a:r>
            <a:r>
              <a:rPr lang="en-US" sz="2563" spc="76" dirty="0" err="1">
                <a:solidFill>
                  <a:srgbClr val="ADB858"/>
                </a:solidFill>
                <a:latin typeface="Poppins"/>
                <a:ea typeface="Poppins"/>
                <a:cs typeface="Poppins"/>
                <a:sym typeface="Poppins"/>
              </a:rPr>
              <a:t>Beninanti</a:t>
            </a:r>
            <a:endParaRPr lang="en-US" sz="2563" spc="76" dirty="0">
              <a:solidFill>
                <a:srgbClr val="ADB85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232705" y="7080517"/>
            <a:ext cx="2860047" cy="438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9"/>
              </a:lnSpc>
              <a:spcBef>
                <a:spcPct val="0"/>
              </a:spcBef>
            </a:pPr>
            <a:r>
              <a:rPr lang="en-US" sz="2563" spc="76" dirty="0">
                <a:solidFill>
                  <a:srgbClr val="ADB858"/>
                </a:solidFill>
                <a:latin typeface="Poppins"/>
                <a:ea typeface="Poppins"/>
                <a:cs typeface="Poppins"/>
                <a:sym typeface="Poppins"/>
              </a:rPr>
              <a:t>Rahul Vemuri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833258" y="7080517"/>
            <a:ext cx="2860047" cy="438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9"/>
              </a:lnSpc>
              <a:spcBef>
                <a:spcPct val="0"/>
              </a:spcBef>
            </a:pPr>
            <a:r>
              <a:rPr lang="en-US" sz="2563" spc="76" dirty="0" err="1">
                <a:solidFill>
                  <a:srgbClr val="ADB858"/>
                </a:solidFill>
                <a:latin typeface="Poppins"/>
                <a:ea typeface="Poppins"/>
                <a:cs typeface="Poppins"/>
                <a:sym typeface="Poppins"/>
              </a:rPr>
              <a:t>Zeel</a:t>
            </a:r>
            <a:r>
              <a:rPr lang="en-US" sz="2563" spc="76" dirty="0">
                <a:solidFill>
                  <a:srgbClr val="ADB858"/>
                </a:solidFill>
                <a:latin typeface="Poppins"/>
                <a:ea typeface="Poppins"/>
                <a:cs typeface="Poppins"/>
                <a:sym typeface="Poppins"/>
              </a:rPr>
              <a:t> Prajapati</a:t>
            </a:r>
          </a:p>
        </p:txBody>
      </p:sp>
      <p:sp>
        <p:nvSpPr>
          <p:cNvPr id="23" name="Freeform 23"/>
          <p:cNvSpPr/>
          <p:nvPr/>
        </p:nvSpPr>
        <p:spPr>
          <a:xfrm>
            <a:off x="912399" y="975561"/>
            <a:ext cx="596325" cy="512094"/>
          </a:xfrm>
          <a:custGeom>
            <a:avLst/>
            <a:gdLst/>
            <a:ahLst/>
            <a:cxnLst/>
            <a:rect l="l" t="t" r="r" b="b"/>
            <a:pathLst>
              <a:path w="596325" h="512094">
                <a:moveTo>
                  <a:pt x="0" y="0"/>
                </a:moveTo>
                <a:lnTo>
                  <a:pt x="596325" y="0"/>
                </a:lnTo>
                <a:lnTo>
                  <a:pt x="596325" y="512094"/>
                </a:lnTo>
                <a:lnTo>
                  <a:pt x="0" y="512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E1318E83-63DE-A247-F4F0-A5189F6757F3}"/>
              </a:ext>
            </a:extLst>
          </p:cNvPr>
          <p:cNvSpPr txBox="1"/>
          <p:nvPr/>
        </p:nvSpPr>
        <p:spPr>
          <a:xfrm>
            <a:off x="1875575" y="997909"/>
            <a:ext cx="2275039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3948" b="1" dirty="0">
                <a:latin typeface="Bebas Neue Bold"/>
                <a:ea typeface="Bebas Neue Bold"/>
                <a:cs typeface="Bebas Neue Bold"/>
                <a:sym typeface="Bebas Neue Bold"/>
              </a:rPr>
              <a:t>Agri DASH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9EBCF9-455F-92DC-ED08-50F6CA4A4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6696" y="3235940"/>
            <a:ext cx="2860047" cy="342778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7DEC04C-C912-CE0B-2C53-08FD40965C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3258" y="3206484"/>
            <a:ext cx="2648086" cy="34277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53ABBC-B248-F186-FDA5-336D498E6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086" y="3206483"/>
            <a:ext cx="2651800" cy="356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1518" y="-711416"/>
            <a:ext cx="3963833" cy="11709831"/>
            <a:chOff x="0" y="0"/>
            <a:chExt cx="1043973" cy="30840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3973" cy="3084071"/>
            </a:xfrm>
            <a:custGeom>
              <a:avLst/>
              <a:gdLst/>
              <a:ahLst/>
              <a:cxnLst/>
              <a:rect l="l" t="t" r="r" b="b"/>
              <a:pathLst>
                <a:path w="1043973" h="3084071">
                  <a:moveTo>
                    <a:pt x="0" y="0"/>
                  </a:moveTo>
                  <a:lnTo>
                    <a:pt x="1043973" y="0"/>
                  </a:lnTo>
                  <a:lnTo>
                    <a:pt x="1043973" y="3084071"/>
                  </a:lnTo>
                  <a:lnTo>
                    <a:pt x="0" y="3084071"/>
                  </a:lnTo>
                  <a:close/>
                </a:path>
              </a:pathLst>
            </a:custGeom>
            <a:solidFill>
              <a:srgbClr val="262F0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043973" cy="3160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1686015">
            <a:off x="460270" y="6522218"/>
            <a:ext cx="1832192" cy="2990225"/>
          </a:xfrm>
          <a:custGeom>
            <a:avLst/>
            <a:gdLst/>
            <a:ahLst/>
            <a:cxnLst/>
            <a:rect l="l" t="t" r="r" b="b"/>
            <a:pathLst>
              <a:path w="1832192" h="2990225">
                <a:moveTo>
                  <a:pt x="0" y="0"/>
                </a:moveTo>
                <a:lnTo>
                  <a:pt x="1832192" y="0"/>
                </a:lnTo>
                <a:lnTo>
                  <a:pt x="1832192" y="2990225"/>
                </a:lnTo>
                <a:lnTo>
                  <a:pt x="0" y="2990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026218" y="863777"/>
            <a:ext cx="6551718" cy="86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6000" b="1" dirty="0">
                <a:solidFill>
                  <a:srgbClr val="435415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Proposed Solution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19600" y="2113258"/>
            <a:ext cx="6746085" cy="438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9"/>
              </a:lnSpc>
              <a:spcBef>
                <a:spcPct val="0"/>
              </a:spcBef>
            </a:pPr>
            <a:r>
              <a:rPr lang="en-US" sz="2563" spc="76" dirty="0">
                <a:solidFill>
                  <a:srgbClr val="435415"/>
                </a:solidFill>
                <a:latin typeface="Poppins"/>
                <a:ea typeface="Poppins"/>
                <a:cs typeface="Poppins"/>
                <a:sym typeface="Poppins"/>
              </a:rPr>
              <a:t>A Farmer Friendly Chatbot</a:t>
            </a:r>
          </a:p>
        </p:txBody>
      </p:sp>
      <p:sp>
        <p:nvSpPr>
          <p:cNvPr id="13" name="Freeform 13"/>
          <p:cNvSpPr/>
          <p:nvPr/>
        </p:nvSpPr>
        <p:spPr>
          <a:xfrm rot="-1686015" flipH="1">
            <a:off x="16702502" y="578935"/>
            <a:ext cx="1113595" cy="1817440"/>
          </a:xfrm>
          <a:custGeom>
            <a:avLst/>
            <a:gdLst/>
            <a:ahLst/>
            <a:cxnLst/>
            <a:rect l="l" t="t" r="r" b="b"/>
            <a:pathLst>
              <a:path w="1113595" h="1817440">
                <a:moveTo>
                  <a:pt x="1113596" y="0"/>
                </a:moveTo>
                <a:lnTo>
                  <a:pt x="0" y="0"/>
                </a:lnTo>
                <a:lnTo>
                  <a:pt x="0" y="1817440"/>
                </a:lnTo>
                <a:lnTo>
                  <a:pt x="1113596" y="1817440"/>
                </a:lnTo>
                <a:lnTo>
                  <a:pt x="11135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912399" y="975561"/>
            <a:ext cx="596325" cy="512094"/>
          </a:xfrm>
          <a:custGeom>
            <a:avLst/>
            <a:gdLst/>
            <a:ahLst/>
            <a:cxnLst/>
            <a:rect l="l" t="t" r="r" b="b"/>
            <a:pathLst>
              <a:path w="596325" h="512094">
                <a:moveTo>
                  <a:pt x="0" y="0"/>
                </a:moveTo>
                <a:lnTo>
                  <a:pt x="596325" y="0"/>
                </a:lnTo>
                <a:lnTo>
                  <a:pt x="596325" y="512094"/>
                </a:lnTo>
                <a:lnTo>
                  <a:pt x="0" y="512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85EB9DAE-341B-C2CF-2289-46B145E327A0}"/>
              </a:ext>
            </a:extLst>
          </p:cNvPr>
          <p:cNvSpPr txBox="1"/>
          <p:nvPr/>
        </p:nvSpPr>
        <p:spPr>
          <a:xfrm>
            <a:off x="1751179" y="1044372"/>
            <a:ext cx="2275039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3948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AGRI DASH</a:t>
            </a:r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F0338BB1-5047-519F-DF6B-7065977EE3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50" y="2970951"/>
            <a:ext cx="12549549" cy="61407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1518" y="-711416"/>
            <a:ext cx="3963833" cy="11709831"/>
            <a:chOff x="0" y="0"/>
            <a:chExt cx="1043973" cy="30840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3973" cy="3084071"/>
            </a:xfrm>
            <a:custGeom>
              <a:avLst/>
              <a:gdLst/>
              <a:ahLst/>
              <a:cxnLst/>
              <a:rect l="l" t="t" r="r" b="b"/>
              <a:pathLst>
                <a:path w="1043973" h="3084071">
                  <a:moveTo>
                    <a:pt x="0" y="0"/>
                  </a:moveTo>
                  <a:lnTo>
                    <a:pt x="1043973" y="0"/>
                  </a:lnTo>
                  <a:lnTo>
                    <a:pt x="1043973" y="3084071"/>
                  </a:lnTo>
                  <a:lnTo>
                    <a:pt x="0" y="3084071"/>
                  </a:lnTo>
                  <a:close/>
                </a:path>
              </a:pathLst>
            </a:custGeom>
            <a:solidFill>
              <a:srgbClr val="262F0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043973" cy="3160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1686015">
            <a:off x="460270" y="6522218"/>
            <a:ext cx="1832192" cy="2990225"/>
          </a:xfrm>
          <a:custGeom>
            <a:avLst/>
            <a:gdLst/>
            <a:ahLst/>
            <a:cxnLst/>
            <a:rect l="l" t="t" r="r" b="b"/>
            <a:pathLst>
              <a:path w="1832192" h="2990225">
                <a:moveTo>
                  <a:pt x="0" y="0"/>
                </a:moveTo>
                <a:lnTo>
                  <a:pt x="1832192" y="0"/>
                </a:lnTo>
                <a:lnTo>
                  <a:pt x="1832192" y="2990225"/>
                </a:lnTo>
                <a:lnTo>
                  <a:pt x="0" y="2990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026218" y="863777"/>
            <a:ext cx="6551718" cy="86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6000" b="1" dirty="0">
                <a:solidFill>
                  <a:srgbClr val="435415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Proposed Solution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19600" y="2113258"/>
            <a:ext cx="6746085" cy="438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9"/>
              </a:lnSpc>
              <a:spcBef>
                <a:spcPct val="0"/>
              </a:spcBef>
            </a:pPr>
            <a:r>
              <a:rPr lang="en-US" sz="2563" spc="76" dirty="0">
                <a:solidFill>
                  <a:srgbClr val="435415"/>
                </a:solidFill>
                <a:latin typeface="Poppins"/>
                <a:ea typeface="Poppins"/>
                <a:cs typeface="Poppins"/>
                <a:sym typeface="Poppins"/>
              </a:rPr>
              <a:t>AI AGENT</a:t>
            </a:r>
          </a:p>
        </p:txBody>
      </p:sp>
      <p:sp>
        <p:nvSpPr>
          <p:cNvPr id="13" name="Freeform 13"/>
          <p:cNvSpPr/>
          <p:nvPr/>
        </p:nvSpPr>
        <p:spPr>
          <a:xfrm rot="-1686015" flipH="1">
            <a:off x="16702502" y="578935"/>
            <a:ext cx="1113595" cy="1817440"/>
          </a:xfrm>
          <a:custGeom>
            <a:avLst/>
            <a:gdLst/>
            <a:ahLst/>
            <a:cxnLst/>
            <a:rect l="l" t="t" r="r" b="b"/>
            <a:pathLst>
              <a:path w="1113595" h="1817440">
                <a:moveTo>
                  <a:pt x="1113596" y="0"/>
                </a:moveTo>
                <a:lnTo>
                  <a:pt x="0" y="0"/>
                </a:lnTo>
                <a:lnTo>
                  <a:pt x="0" y="1817440"/>
                </a:lnTo>
                <a:lnTo>
                  <a:pt x="1113596" y="1817440"/>
                </a:lnTo>
                <a:lnTo>
                  <a:pt x="11135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912399" y="975561"/>
            <a:ext cx="596325" cy="512094"/>
          </a:xfrm>
          <a:custGeom>
            <a:avLst/>
            <a:gdLst/>
            <a:ahLst/>
            <a:cxnLst/>
            <a:rect l="l" t="t" r="r" b="b"/>
            <a:pathLst>
              <a:path w="596325" h="512094">
                <a:moveTo>
                  <a:pt x="0" y="0"/>
                </a:moveTo>
                <a:lnTo>
                  <a:pt x="596325" y="0"/>
                </a:lnTo>
                <a:lnTo>
                  <a:pt x="596325" y="512094"/>
                </a:lnTo>
                <a:lnTo>
                  <a:pt x="0" y="512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85EB9DAE-341B-C2CF-2289-46B145E327A0}"/>
              </a:ext>
            </a:extLst>
          </p:cNvPr>
          <p:cNvSpPr txBox="1"/>
          <p:nvPr/>
        </p:nvSpPr>
        <p:spPr>
          <a:xfrm>
            <a:off x="1751179" y="1044372"/>
            <a:ext cx="2275039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3948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AGRI DASH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BB3E84-291A-FA91-0F77-7642F55AF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2598654"/>
            <a:ext cx="11887200" cy="682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30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686015" flipH="1">
            <a:off x="16204067" y="784366"/>
            <a:ext cx="1332489" cy="2174685"/>
          </a:xfrm>
          <a:custGeom>
            <a:avLst/>
            <a:gdLst/>
            <a:ahLst/>
            <a:cxnLst/>
            <a:rect l="l" t="t" r="r" b="b"/>
            <a:pathLst>
              <a:path w="1332489" h="2174685">
                <a:moveTo>
                  <a:pt x="1332489" y="0"/>
                </a:moveTo>
                <a:lnTo>
                  <a:pt x="0" y="0"/>
                </a:lnTo>
                <a:lnTo>
                  <a:pt x="0" y="2174685"/>
                </a:lnTo>
                <a:lnTo>
                  <a:pt x="1332489" y="2174685"/>
                </a:lnTo>
                <a:lnTo>
                  <a:pt x="133248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2399" y="975561"/>
            <a:ext cx="596325" cy="512094"/>
          </a:xfrm>
          <a:custGeom>
            <a:avLst/>
            <a:gdLst/>
            <a:ahLst/>
            <a:cxnLst/>
            <a:rect l="l" t="t" r="r" b="b"/>
            <a:pathLst>
              <a:path w="596325" h="512094">
                <a:moveTo>
                  <a:pt x="0" y="0"/>
                </a:moveTo>
                <a:lnTo>
                  <a:pt x="596325" y="0"/>
                </a:lnTo>
                <a:lnTo>
                  <a:pt x="596325" y="512094"/>
                </a:lnTo>
                <a:lnTo>
                  <a:pt x="0" y="5120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863087" y="3115119"/>
            <a:ext cx="6163355" cy="3235695"/>
            <a:chOff x="-23903" y="-347244"/>
            <a:chExt cx="1822629" cy="1083412"/>
          </a:xfrm>
        </p:grpSpPr>
        <p:sp>
          <p:nvSpPr>
            <p:cNvPr id="6" name="Freeform 6"/>
            <p:cNvSpPr/>
            <p:nvPr/>
          </p:nvSpPr>
          <p:spPr>
            <a:xfrm>
              <a:off x="-23903" y="-347244"/>
              <a:ext cx="1798726" cy="736168"/>
            </a:xfrm>
            <a:custGeom>
              <a:avLst/>
              <a:gdLst/>
              <a:ahLst/>
              <a:cxnLst/>
              <a:rect l="l" t="t" r="r" b="b"/>
              <a:pathLst>
                <a:path w="1798726" h="736168">
                  <a:moveTo>
                    <a:pt x="0" y="0"/>
                  </a:moveTo>
                  <a:lnTo>
                    <a:pt x="1798726" y="0"/>
                  </a:lnTo>
                  <a:lnTo>
                    <a:pt x="1798726" y="736168"/>
                  </a:lnTo>
                  <a:lnTo>
                    <a:pt x="0" y="7361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798726" cy="8123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22726" y="3078896"/>
            <a:ext cx="6117782" cy="2228162"/>
            <a:chOff x="0" y="0"/>
            <a:chExt cx="1798726" cy="7361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8726" cy="736168"/>
            </a:xfrm>
            <a:custGeom>
              <a:avLst/>
              <a:gdLst/>
              <a:ahLst/>
              <a:cxnLst/>
              <a:rect l="l" t="t" r="r" b="b"/>
              <a:pathLst>
                <a:path w="1798726" h="736168">
                  <a:moveTo>
                    <a:pt x="0" y="0"/>
                  </a:moveTo>
                  <a:lnTo>
                    <a:pt x="1798726" y="0"/>
                  </a:lnTo>
                  <a:lnTo>
                    <a:pt x="1798726" y="736168"/>
                  </a:lnTo>
                  <a:lnTo>
                    <a:pt x="0" y="7361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798726" cy="8123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2382850" flipH="1">
            <a:off x="762867" y="6038904"/>
            <a:ext cx="1491715" cy="2434549"/>
          </a:xfrm>
          <a:custGeom>
            <a:avLst/>
            <a:gdLst/>
            <a:ahLst/>
            <a:cxnLst/>
            <a:rect l="l" t="t" r="r" b="b"/>
            <a:pathLst>
              <a:path w="1491715" h="2434549">
                <a:moveTo>
                  <a:pt x="1491715" y="0"/>
                </a:moveTo>
                <a:lnTo>
                  <a:pt x="0" y="0"/>
                </a:lnTo>
                <a:lnTo>
                  <a:pt x="0" y="2434549"/>
                </a:lnTo>
                <a:lnTo>
                  <a:pt x="1491715" y="2434549"/>
                </a:lnTo>
                <a:lnTo>
                  <a:pt x="149171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8571095" y="9133074"/>
            <a:ext cx="1145811" cy="125226"/>
            <a:chOff x="0" y="0"/>
            <a:chExt cx="301777" cy="329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01777" cy="32981"/>
            </a:xfrm>
            <a:custGeom>
              <a:avLst/>
              <a:gdLst/>
              <a:ahLst/>
              <a:cxnLst/>
              <a:rect l="l" t="t" r="r" b="b"/>
              <a:pathLst>
                <a:path w="301777" h="32981">
                  <a:moveTo>
                    <a:pt x="0" y="0"/>
                  </a:moveTo>
                  <a:lnTo>
                    <a:pt x="301777" y="0"/>
                  </a:lnTo>
                  <a:lnTo>
                    <a:pt x="301777" y="32981"/>
                  </a:lnTo>
                  <a:lnTo>
                    <a:pt x="0" y="32981"/>
                  </a:lnTo>
                  <a:close/>
                </a:path>
              </a:pathLst>
            </a:custGeom>
            <a:solidFill>
              <a:srgbClr val="ADB85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301777" cy="109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160914" y="3829833"/>
            <a:ext cx="5390348" cy="87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  <a:spcBef>
                <a:spcPct val="0"/>
              </a:spcBef>
            </a:pPr>
            <a:r>
              <a:rPr lang="en-US" sz="2000" spc="76" dirty="0">
                <a:solidFill>
                  <a:srgbClr val="435415"/>
                </a:solidFill>
                <a:latin typeface="Poppins"/>
                <a:ea typeface="Poppins"/>
                <a:cs typeface="Poppins"/>
                <a:sym typeface="Poppins"/>
              </a:rPr>
              <a:t>RAG Architecture to answer questions based on NASA data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43917" y="1821190"/>
            <a:ext cx="2199733" cy="835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00"/>
              </a:lnSpc>
            </a:pPr>
            <a:r>
              <a:rPr lang="en-US" sz="4800" b="1" dirty="0">
                <a:solidFill>
                  <a:srgbClr val="ADB85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Features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26441" y="3254964"/>
            <a:ext cx="3750585" cy="438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563" u="none" strike="noStrike" spc="76" dirty="0">
                <a:solidFill>
                  <a:srgbClr val="435415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89755" y="3840580"/>
            <a:ext cx="5245110" cy="879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89"/>
              </a:lnSpc>
              <a:spcBef>
                <a:spcPct val="0"/>
              </a:spcBef>
            </a:pPr>
            <a:r>
              <a:rPr lang="en-US" sz="2000" spc="76" dirty="0">
                <a:solidFill>
                  <a:srgbClr val="435415"/>
                </a:solidFill>
                <a:latin typeface="Poppins"/>
                <a:ea typeface="Poppins"/>
                <a:cs typeface="Poppins"/>
                <a:sym typeface="Poppins"/>
              </a:rPr>
              <a:t>Answer Questions of Farmers based on Real-time data &amp; their location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45923" y="1095375"/>
            <a:ext cx="2011677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3948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ARGI dash</a:t>
            </a:r>
          </a:p>
        </p:txBody>
      </p:sp>
      <p:grpSp>
        <p:nvGrpSpPr>
          <p:cNvPr id="23" name="Group 8">
            <a:extLst>
              <a:ext uri="{FF2B5EF4-FFF2-40B4-BE49-F238E27FC236}">
                <a16:creationId xmlns:a16="http://schemas.microsoft.com/office/drawing/2014/main" id="{F1C36A91-F9AE-1071-E1D3-97160A7B82F0}"/>
              </a:ext>
            </a:extLst>
          </p:cNvPr>
          <p:cNvGrpSpPr/>
          <p:nvPr/>
        </p:nvGrpSpPr>
        <p:grpSpPr>
          <a:xfrm>
            <a:off x="1879009" y="6090745"/>
            <a:ext cx="6066603" cy="2228162"/>
            <a:chOff x="0" y="0"/>
            <a:chExt cx="1798726" cy="736168"/>
          </a:xfrm>
        </p:grpSpPr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5D773190-0268-B966-0F21-21B791C45E9F}"/>
                </a:ext>
              </a:extLst>
            </p:cNvPr>
            <p:cNvSpPr/>
            <p:nvPr/>
          </p:nvSpPr>
          <p:spPr>
            <a:xfrm>
              <a:off x="0" y="0"/>
              <a:ext cx="1798726" cy="736168"/>
            </a:xfrm>
            <a:custGeom>
              <a:avLst/>
              <a:gdLst/>
              <a:ahLst/>
              <a:cxnLst/>
              <a:rect l="l" t="t" r="r" b="b"/>
              <a:pathLst>
                <a:path w="1798726" h="736168">
                  <a:moveTo>
                    <a:pt x="0" y="0"/>
                  </a:moveTo>
                  <a:lnTo>
                    <a:pt x="1798726" y="0"/>
                  </a:lnTo>
                  <a:lnTo>
                    <a:pt x="1798726" y="736168"/>
                  </a:lnTo>
                  <a:lnTo>
                    <a:pt x="0" y="7361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67582871-0C57-96CC-1931-C8A82052B7CD}"/>
                </a:ext>
              </a:extLst>
            </p:cNvPr>
            <p:cNvSpPr txBox="1"/>
            <p:nvPr/>
          </p:nvSpPr>
          <p:spPr>
            <a:xfrm>
              <a:off x="0" y="-76200"/>
              <a:ext cx="1798726" cy="8123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9"/>
                </a:lnSpc>
              </a:pPr>
              <a:endParaRPr/>
            </a:p>
          </p:txBody>
        </p:sp>
      </p:grpSp>
      <p:sp>
        <p:nvSpPr>
          <p:cNvPr id="26" name="TextBox 17">
            <a:extLst>
              <a:ext uri="{FF2B5EF4-FFF2-40B4-BE49-F238E27FC236}">
                <a16:creationId xmlns:a16="http://schemas.microsoft.com/office/drawing/2014/main" id="{FBF80B58-C92F-AA68-8926-06183FC33885}"/>
              </a:ext>
            </a:extLst>
          </p:cNvPr>
          <p:cNvSpPr txBox="1"/>
          <p:nvPr/>
        </p:nvSpPr>
        <p:spPr>
          <a:xfrm>
            <a:off x="245794" y="6142834"/>
            <a:ext cx="3818836" cy="438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563" spc="76" dirty="0">
                <a:solidFill>
                  <a:srgbClr val="435415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lang="en-US" sz="2563" u="none" strike="noStrike" spc="76" dirty="0">
                <a:solidFill>
                  <a:srgbClr val="435415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74F79142-2056-FA2C-5A0C-3664406148F5}"/>
              </a:ext>
            </a:extLst>
          </p:cNvPr>
          <p:cNvSpPr txBox="1"/>
          <p:nvPr/>
        </p:nvSpPr>
        <p:spPr>
          <a:xfrm>
            <a:off x="2435243" y="6518368"/>
            <a:ext cx="5245110" cy="1341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89"/>
              </a:lnSpc>
              <a:spcBef>
                <a:spcPct val="0"/>
              </a:spcBef>
            </a:pPr>
            <a:r>
              <a:rPr lang="en-US" sz="2000" spc="76" dirty="0">
                <a:solidFill>
                  <a:srgbClr val="435415"/>
                </a:solidFill>
                <a:latin typeface="Poppins"/>
                <a:ea typeface="Poppins"/>
                <a:cs typeface="Poppins"/>
                <a:sym typeface="Poppins"/>
              </a:rPr>
              <a:t>Farmers can speak in their native language and get answers in their native language</a:t>
            </a:r>
          </a:p>
        </p:txBody>
      </p:sp>
      <p:grpSp>
        <p:nvGrpSpPr>
          <p:cNvPr id="29" name="Group 8">
            <a:extLst>
              <a:ext uri="{FF2B5EF4-FFF2-40B4-BE49-F238E27FC236}">
                <a16:creationId xmlns:a16="http://schemas.microsoft.com/office/drawing/2014/main" id="{723FB5BA-0A89-F8A9-3AC0-92CE5FE25FB2}"/>
              </a:ext>
            </a:extLst>
          </p:cNvPr>
          <p:cNvGrpSpPr/>
          <p:nvPr/>
        </p:nvGrpSpPr>
        <p:grpSpPr>
          <a:xfrm>
            <a:off x="9557983" y="6135189"/>
            <a:ext cx="6082525" cy="2228162"/>
            <a:chOff x="0" y="0"/>
            <a:chExt cx="1798726" cy="736168"/>
          </a:xfrm>
        </p:grpSpPr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24C9434C-91ED-5F0F-1626-AD17AE8E5A72}"/>
                </a:ext>
              </a:extLst>
            </p:cNvPr>
            <p:cNvSpPr/>
            <p:nvPr/>
          </p:nvSpPr>
          <p:spPr>
            <a:xfrm>
              <a:off x="0" y="0"/>
              <a:ext cx="1798726" cy="736168"/>
            </a:xfrm>
            <a:custGeom>
              <a:avLst/>
              <a:gdLst/>
              <a:ahLst/>
              <a:cxnLst/>
              <a:rect l="l" t="t" r="r" b="b"/>
              <a:pathLst>
                <a:path w="1798726" h="736168">
                  <a:moveTo>
                    <a:pt x="0" y="0"/>
                  </a:moveTo>
                  <a:lnTo>
                    <a:pt x="1798726" y="0"/>
                  </a:lnTo>
                  <a:lnTo>
                    <a:pt x="1798726" y="736168"/>
                  </a:lnTo>
                  <a:lnTo>
                    <a:pt x="0" y="7361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BA6C7A93-32D4-66E5-929B-F80190290536}"/>
                </a:ext>
              </a:extLst>
            </p:cNvPr>
            <p:cNvSpPr txBox="1"/>
            <p:nvPr/>
          </p:nvSpPr>
          <p:spPr>
            <a:xfrm>
              <a:off x="0" y="-76200"/>
              <a:ext cx="1798726" cy="8123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9"/>
                </a:lnSpc>
              </a:pPr>
              <a:endParaRPr/>
            </a:p>
          </p:txBody>
        </p:sp>
      </p:grpSp>
      <p:sp>
        <p:nvSpPr>
          <p:cNvPr id="35" name="TextBox 17">
            <a:extLst>
              <a:ext uri="{FF2B5EF4-FFF2-40B4-BE49-F238E27FC236}">
                <a16:creationId xmlns:a16="http://schemas.microsoft.com/office/drawing/2014/main" id="{1DF68835-2752-BD6D-1855-61A0FD467AFC}"/>
              </a:ext>
            </a:extLst>
          </p:cNvPr>
          <p:cNvSpPr txBox="1"/>
          <p:nvPr/>
        </p:nvSpPr>
        <p:spPr>
          <a:xfrm>
            <a:off x="8026441" y="6197487"/>
            <a:ext cx="3750585" cy="438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563" u="none" strike="noStrike" spc="76" dirty="0">
                <a:solidFill>
                  <a:srgbClr val="435415"/>
                </a:solidFill>
                <a:latin typeface="Poppins"/>
                <a:ea typeface="Poppins"/>
                <a:cs typeface="Poppins"/>
                <a:sym typeface="Poppins"/>
              </a:rPr>
              <a:t>4. 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9EC6792B-F9E6-1283-4783-FF8F32EF8A2B}"/>
              </a:ext>
            </a:extLst>
          </p:cNvPr>
          <p:cNvSpPr txBox="1"/>
          <p:nvPr/>
        </p:nvSpPr>
        <p:spPr>
          <a:xfrm>
            <a:off x="10229411" y="6809406"/>
            <a:ext cx="5390348" cy="87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  <a:spcBef>
                <a:spcPct val="0"/>
              </a:spcBef>
            </a:pPr>
            <a:r>
              <a:rPr lang="en-US" sz="2000" spc="76" dirty="0">
                <a:solidFill>
                  <a:srgbClr val="435415"/>
                </a:solidFill>
                <a:latin typeface="Poppins"/>
                <a:ea typeface="Poppins"/>
                <a:cs typeface="Poppins"/>
                <a:sym typeface="Poppins"/>
              </a:rPr>
              <a:t>Visualize &amp; Forecast Rain &amp; Soil moisture data for agriculture experts</a:t>
            </a:r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FF989D5D-7D69-5712-F5B7-BBCB92E56C2D}"/>
              </a:ext>
            </a:extLst>
          </p:cNvPr>
          <p:cNvSpPr txBox="1"/>
          <p:nvPr/>
        </p:nvSpPr>
        <p:spPr>
          <a:xfrm>
            <a:off x="245794" y="3202850"/>
            <a:ext cx="3750585" cy="438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589"/>
              </a:lnSpc>
              <a:spcBef>
                <a:spcPct val="0"/>
              </a:spcBef>
            </a:pPr>
            <a:r>
              <a:rPr lang="en-US" sz="2563" spc="76" dirty="0">
                <a:solidFill>
                  <a:srgbClr val="435415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r>
              <a:rPr lang="en-US" sz="2563" u="none" strike="noStrike" spc="76" dirty="0">
                <a:solidFill>
                  <a:srgbClr val="435415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30002" flipH="1">
            <a:off x="17401922" y="1411814"/>
            <a:ext cx="1113595" cy="1817440"/>
          </a:xfrm>
          <a:custGeom>
            <a:avLst/>
            <a:gdLst/>
            <a:ahLst/>
            <a:cxnLst/>
            <a:rect l="l" t="t" r="r" b="b"/>
            <a:pathLst>
              <a:path w="1113595" h="1817440">
                <a:moveTo>
                  <a:pt x="1113596" y="0"/>
                </a:moveTo>
                <a:lnTo>
                  <a:pt x="0" y="0"/>
                </a:lnTo>
                <a:lnTo>
                  <a:pt x="0" y="1817440"/>
                </a:lnTo>
                <a:lnTo>
                  <a:pt x="1113596" y="1817440"/>
                </a:lnTo>
                <a:lnTo>
                  <a:pt x="11135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86785" y="3704177"/>
            <a:ext cx="228568" cy="22856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DB85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65357" y="4512264"/>
            <a:ext cx="228568" cy="22856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DB85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17489" y="5306816"/>
            <a:ext cx="278568" cy="1015227"/>
            <a:chOff x="-254002" y="0"/>
            <a:chExt cx="990602" cy="3610201"/>
          </a:xfrm>
        </p:grpSpPr>
        <p:sp>
          <p:nvSpPr>
            <p:cNvPr id="10" name="Freeform 10"/>
            <p:cNvSpPr/>
            <p:nvPr/>
          </p:nvSpPr>
          <p:spPr>
            <a:xfrm>
              <a:off x="-254002" y="2797401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DB85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41984" y="-717465"/>
            <a:ext cx="6110813" cy="9792592"/>
            <a:chOff x="0" y="0"/>
            <a:chExt cx="993944" cy="159279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93943" cy="1592797"/>
            </a:xfrm>
            <a:custGeom>
              <a:avLst/>
              <a:gdLst/>
              <a:ahLst/>
              <a:cxnLst/>
              <a:rect l="l" t="t" r="r" b="b"/>
              <a:pathLst>
                <a:path w="993943" h="1592797">
                  <a:moveTo>
                    <a:pt x="0" y="0"/>
                  </a:moveTo>
                  <a:lnTo>
                    <a:pt x="993943" y="0"/>
                  </a:lnTo>
                  <a:lnTo>
                    <a:pt x="993943" y="1592797"/>
                  </a:lnTo>
                  <a:lnTo>
                    <a:pt x="0" y="1592797"/>
                  </a:lnTo>
                  <a:close/>
                </a:path>
              </a:pathLst>
            </a:custGeom>
            <a:blipFill>
              <a:blip r:embed="rId4"/>
              <a:stretch>
                <a:fillRect l="-64874" r="-64874"/>
              </a:stretch>
            </a:blipFill>
            <a:ln w="1047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 rot="-1686015">
            <a:off x="7162570" y="8638236"/>
            <a:ext cx="1832192" cy="2990225"/>
          </a:xfrm>
          <a:custGeom>
            <a:avLst/>
            <a:gdLst/>
            <a:ahLst/>
            <a:cxnLst/>
            <a:rect l="l" t="t" r="r" b="b"/>
            <a:pathLst>
              <a:path w="1832192" h="2990225">
                <a:moveTo>
                  <a:pt x="0" y="0"/>
                </a:moveTo>
                <a:lnTo>
                  <a:pt x="1832193" y="0"/>
                </a:lnTo>
                <a:lnTo>
                  <a:pt x="1832193" y="2990225"/>
                </a:lnTo>
                <a:lnTo>
                  <a:pt x="0" y="2990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953320" y="2014320"/>
            <a:ext cx="7637673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7755" b="1" dirty="0">
                <a:solidFill>
                  <a:srgbClr val="435415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Work in Progress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96057" y="3609300"/>
            <a:ext cx="6110807" cy="4382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89"/>
              </a:lnSpc>
              <a:spcBef>
                <a:spcPct val="0"/>
              </a:spcBef>
            </a:pPr>
            <a:r>
              <a:rPr lang="en-US" sz="2563" spc="76" dirty="0">
                <a:solidFill>
                  <a:srgbClr val="435415"/>
                </a:solidFill>
                <a:latin typeface="Poppins"/>
                <a:ea typeface="Poppins"/>
                <a:cs typeface="Poppins"/>
                <a:sym typeface="Poppins"/>
              </a:rPr>
              <a:t> Frontend Backend Integration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96057" y="4419379"/>
            <a:ext cx="4261709" cy="438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9"/>
              </a:lnSpc>
              <a:spcBef>
                <a:spcPct val="0"/>
              </a:spcBef>
            </a:pPr>
            <a:r>
              <a:rPr lang="en-US" sz="2563" spc="76" dirty="0">
                <a:solidFill>
                  <a:srgbClr val="43541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04624" y="5971198"/>
            <a:ext cx="4261709" cy="438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9"/>
              </a:lnSpc>
              <a:spcBef>
                <a:spcPct val="0"/>
              </a:spcBef>
            </a:pPr>
            <a:r>
              <a:rPr lang="en-US" sz="2563" spc="76" dirty="0">
                <a:solidFill>
                  <a:srgbClr val="435415"/>
                </a:solidFill>
                <a:latin typeface="Poppins"/>
                <a:ea typeface="Poppins"/>
                <a:cs typeface="Poppins"/>
                <a:sym typeface="Poppins"/>
              </a:rPr>
              <a:t>Deployment</a:t>
            </a:r>
          </a:p>
        </p:txBody>
      </p:sp>
      <p:sp>
        <p:nvSpPr>
          <p:cNvPr id="21" name="Freeform 21"/>
          <p:cNvSpPr/>
          <p:nvPr/>
        </p:nvSpPr>
        <p:spPr>
          <a:xfrm>
            <a:off x="912399" y="975561"/>
            <a:ext cx="596325" cy="512094"/>
          </a:xfrm>
          <a:custGeom>
            <a:avLst/>
            <a:gdLst/>
            <a:ahLst/>
            <a:cxnLst/>
            <a:rect l="l" t="t" r="r" b="b"/>
            <a:pathLst>
              <a:path w="596325" h="512094">
                <a:moveTo>
                  <a:pt x="0" y="0"/>
                </a:moveTo>
                <a:lnTo>
                  <a:pt x="596325" y="0"/>
                </a:lnTo>
                <a:lnTo>
                  <a:pt x="596325" y="512094"/>
                </a:lnTo>
                <a:lnTo>
                  <a:pt x="0" y="5120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645923" y="1095375"/>
            <a:ext cx="2164077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3948" b="1" dirty="0">
                <a:solidFill>
                  <a:srgbClr val="435415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AGRI Dash</a:t>
            </a: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30BE8F7A-12C2-E2B9-E81E-4D88F32E2324}"/>
              </a:ext>
            </a:extLst>
          </p:cNvPr>
          <p:cNvSpPr txBox="1"/>
          <p:nvPr/>
        </p:nvSpPr>
        <p:spPr>
          <a:xfrm>
            <a:off x="2196057" y="4419379"/>
            <a:ext cx="6110807" cy="899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89"/>
              </a:lnSpc>
              <a:spcBef>
                <a:spcPct val="0"/>
              </a:spcBef>
            </a:pPr>
            <a:r>
              <a:rPr lang="en-US" sz="2563" spc="76" dirty="0">
                <a:solidFill>
                  <a:srgbClr val="435415"/>
                </a:solidFill>
                <a:latin typeface="Poppins"/>
                <a:ea typeface="Poppins"/>
                <a:cs typeface="Poppins"/>
                <a:sym typeface="Poppins"/>
              </a:rPr>
              <a:t>Data Collection is complete we need to visualize the data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519703" flipH="1">
            <a:off x="16353796" y="522363"/>
            <a:ext cx="1364445" cy="2226839"/>
          </a:xfrm>
          <a:custGeom>
            <a:avLst/>
            <a:gdLst/>
            <a:ahLst/>
            <a:cxnLst/>
            <a:rect l="l" t="t" r="r" b="b"/>
            <a:pathLst>
              <a:path w="1364445" h="2226839">
                <a:moveTo>
                  <a:pt x="1364445" y="0"/>
                </a:moveTo>
                <a:lnTo>
                  <a:pt x="0" y="0"/>
                </a:lnTo>
                <a:lnTo>
                  <a:pt x="0" y="2226839"/>
                </a:lnTo>
                <a:lnTo>
                  <a:pt x="1364445" y="2226839"/>
                </a:lnTo>
                <a:lnTo>
                  <a:pt x="136444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609600" y="16491"/>
            <a:ext cx="15274636" cy="10287000"/>
            <a:chOff x="0" y="0"/>
            <a:chExt cx="4022949" cy="30840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22949" cy="3084071"/>
            </a:xfrm>
            <a:custGeom>
              <a:avLst/>
              <a:gdLst/>
              <a:ahLst/>
              <a:cxnLst/>
              <a:rect l="l" t="t" r="r" b="b"/>
              <a:pathLst>
                <a:path w="4022949" h="3084071">
                  <a:moveTo>
                    <a:pt x="0" y="0"/>
                  </a:moveTo>
                  <a:lnTo>
                    <a:pt x="4022949" y="0"/>
                  </a:lnTo>
                  <a:lnTo>
                    <a:pt x="4022949" y="3084071"/>
                  </a:lnTo>
                  <a:lnTo>
                    <a:pt x="0" y="3084071"/>
                  </a:lnTo>
                  <a:close/>
                </a:path>
              </a:pathLst>
            </a:custGeom>
            <a:solidFill>
              <a:srgbClr val="262F0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022949" cy="3160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1686015">
            <a:off x="495429" y="8827402"/>
            <a:ext cx="1492444" cy="2435739"/>
          </a:xfrm>
          <a:custGeom>
            <a:avLst/>
            <a:gdLst/>
            <a:ahLst/>
            <a:cxnLst/>
            <a:rect l="l" t="t" r="r" b="b"/>
            <a:pathLst>
              <a:path w="1492444" h="2435739">
                <a:moveTo>
                  <a:pt x="0" y="0"/>
                </a:moveTo>
                <a:lnTo>
                  <a:pt x="1492444" y="0"/>
                </a:lnTo>
                <a:lnTo>
                  <a:pt x="1492444" y="2435739"/>
                </a:lnTo>
                <a:lnTo>
                  <a:pt x="0" y="2435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912399" y="975561"/>
            <a:ext cx="596325" cy="512094"/>
          </a:xfrm>
          <a:custGeom>
            <a:avLst/>
            <a:gdLst/>
            <a:ahLst/>
            <a:cxnLst/>
            <a:rect l="l" t="t" r="r" b="b"/>
            <a:pathLst>
              <a:path w="596325" h="512094">
                <a:moveTo>
                  <a:pt x="0" y="0"/>
                </a:moveTo>
                <a:lnTo>
                  <a:pt x="596325" y="0"/>
                </a:lnTo>
                <a:lnTo>
                  <a:pt x="596325" y="512094"/>
                </a:lnTo>
                <a:lnTo>
                  <a:pt x="0" y="512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019910" y="1891153"/>
            <a:ext cx="5706873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7755" b="1" dirty="0">
                <a:solidFill>
                  <a:srgbClr val="ADB85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References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45923" y="3402303"/>
            <a:ext cx="9224103" cy="2746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58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https://climateserv.servirglobal.net/api/getDataRequestProgress/</a:t>
            </a:r>
          </a:p>
          <a:p>
            <a:pPr marL="457200" indent="-457200" algn="l">
              <a:lnSpc>
                <a:spcPts val="358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563" spc="76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 algn="l">
              <a:lnSpc>
                <a:spcPts val="358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 </a:t>
            </a:r>
            <a:r>
              <a:rPr lang="en-US" sz="2800" u="sng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LangChain</a:t>
            </a:r>
            <a:r>
              <a:rPr lang="en-US" sz="2563" u="sng" spc="76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marL="457200" indent="-457200" algn="l">
              <a:lnSpc>
                <a:spcPts val="358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563" spc="76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indent="-457200" algn="l">
              <a:lnSpc>
                <a:spcPts val="358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Earthdata</a:t>
            </a:r>
            <a:r>
              <a:rPr lang="en-US" sz="28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(nasa.gov)</a:t>
            </a:r>
            <a:endParaRPr lang="en-US" sz="2563" spc="76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45923" y="1095375"/>
            <a:ext cx="2024575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3948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AGRI DASH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608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32668" y="3600450"/>
            <a:ext cx="16977618" cy="6891000"/>
            <a:chOff x="0" y="0"/>
            <a:chExt cx="4471471" cy="18149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71471" cy="1814914"/>
            </a:xfrm>
            <a:custGeom>
              <a:avLst/>
              <a:gdLst/>
              <a:ahLst/>
              <a:cxnLst/>
              <a:rect l="l" t="t" r="r" b="b"/>
              <a:pathLst>
                <a:path w="4471471" h="1814914">
                  <a:moveTo>
                    <a:pt x="0" y="0"/>
                  </a:moveTo>
                  <a:lnTo>
                    <a:pt x="4471471" y="0"/>
                  </a:lnTo>
                  <a:lnTo>
                    <a:pt x="4471471" y="1814914"/>
                  </a:lnTo>
                  <a:lnTo>
                    <a:pt x="0" y="1814914"/>
                  </a:lnTo>
                  <a:close/>
                </a:path>
              </a:pathLst>
            </a:custGeom>
            <a:gradFill rotWithShape="1">
              <a:gsLst>
                <a:gs pos="0">
                  <a:srgbClr val="262F0E">
                    <a:alpha val="0"/>
                  </a:srgbClr>
                </a:gs>
                <a:gs pos="100000">
                  <a:srgbClr val="262F0E">
                    <a:alpha val="91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471471" cy="1891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58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77938" y="3195139"/>
            <a:ext cx="12535934" cy="194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32"/>
              </a:lnSpc>
            </a:pPr>
            <a:r>
              <a:rPr lang="en-US" sz="800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 FOR ATTENTION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744950" y="-786376"/>
            <a:ext cx="1899866" cy="11859752"/>
            <a:chOff x="0" y="0"/>
            <a:chExt cx="500376" cy="31235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0376" cy="3123556"/>
            </a:xfrm>
            <a:custGeom>
              <a:avLst/>
              <a:gdLst/>
              <a:ahLst/>
              <a:cxnLst/>
              <a:rect l="l" t="t" r="r" b="b"/>
              <a:pathLst>
                <a:path w="500376" h="3123556">
                  <a:moveTo>
                    <a:pt x="0" y="0"/>
                  </a:moveTo>
                  <a:lnTo>
                    <a:pt x="500376" y="0"/>
                  </a:lnTo>
                  <a:lnTo>
                    <a:pt x="500376" y="3123556"/>
                  </a:lnTo>
                  <a:lnTo>
                    <a:pt x="0" y="3123556"/>
                  </a:lnTo>
                  <a:close/>
                </a:path>
              </a:pathLst>
            </a:custGeom>
            <a:solidFill>
              <a:srgbClr val="262F0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500376" cy="3199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-2564688">
            <a:off x="16183421" y="5748708"/>
            <a:ext cx="1832192" cy="2990225"/>
          </a:xfrm>
          <a:custGeom>
            <a:avLst/>
            <a:gdLst/>
            <a:ahLst/>
            <a:cxnLst/>
            <a:rect l="l" t="t" r="r" b="b"/>
            <a:pathLst>
              <a:path w="1832192" h="2990225">
                <a:moveTo>
                  <a:pt x="0" y="0"/>
                </a:moveTo>
                <a:lnTo>
                  <a:pt x="1832192" y="0"/>
                </a:lnTo>
                <a:lnTo>
                  <a:pt x="1832192" y="2990225"/>
                </a:lnTo>
                <a:lnTo>
                  <a:pt x="0" y="2990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1321332">
            <a:off x="827330" y="2531032"/>
            <a:ext cx="1484364" cy="2422552"/>
          </a:xfrm>
          <a:custGeom>
            <a:avLst/>
            <a:gdLst/>
            <a:ahLst/>
            <a:cxnLst/>
            <a:rect l="l" t="t" r="r" b="b"/>
            <a:pathLst>
              <a:path w="1484364" h="2422552">
                <a:moveTo>
                  <a:pt x="0" y="0"/>
                </a:moveTo>
                <a:lnTo>
                  <a:pt x="1484364" y="0"/>
                </a:lnTo>
                <a:lnTo>
                  <a:pt x="1484364" y="2422552"/>
                </a:lnTo>
                <a:lnTo>
                  <a:pt x="0" y="2422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912399" y="975561"/>
            <a:ext cx="596325" cy="512094"/>
          </a:xfrm>
          <a:custGeom>
            <a:avLst/>
            <a:gdLst/>
            <a:ahLst/>
            <a:cxnLst/>
            <a:rect l="l" t="t" r="r" b="b"/>
            <a:pathLst>
              <a:path w="596325" h="512094">
                <a:moveTo>
                  <a:pt x="0" y="0"/>
                </a:moveTo>
                <a:lnTo>
                  <a:pt x="596325" y="0"/>
                </a:lnTo>
                <a:lnTo>
                  <a:pt x="596325" y="512094"/>
                </a:lnTo>
                <a:lnTo>
                  <a:pt x="0" y="5120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645923" y="1095375"/>
            <a:ext cx="2392677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3948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AGRI DASH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154</Words>
  <Application>Microsoft Office PowerPoint</Application>
  <PresentationFormat>Custom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Poppins Bold</vt:lpstr>
      <vt:lpstr>Consolas</vt:lpstr>
      <vt:lpstr>Calibri</vt:lpstr>
      <vt:lpstr>Bebas Neue Bold</vt:lpstr>
      <vt:lpstr>Wingdings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Bold Nature Presentation</dc:title>
  <dc:creator>Rahul Vemuri</dc:creator>
  <cp:lastModifiedBy>Rahul Vemuri</cp:lastModifiedBy>
  <cp:revision>21</cp:revision>
  <dcterms:created xsi:type="dcterms:W3CDTF">2006-08-16T00:00:00Z</dcterms:created>
  <dcterms:modified xsi:type="dcterms:W3CDTF">2024-10-05T12:32:35Z</dcterms:modified>
  <dc:identifier>DAGSq5T124o</dc:identifier>
</cp:coreProperties>
</file>